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s/comment1.xml" ContentType="application/vnd.openxmlformats-officedocument.presentationml.comment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1"/>
    <p:sldId id="259" r:id="rId12"/>
    <p:sldId id="260" r:id="rId13"/>
    <p:sldId id="261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Benj Carpena" initials="B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comments" Target="comments/comment1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10.png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1-10-20T08:28:22.684" idx="1">
    <p:pos x="10227" y="-123"/>
    <p:text>OData: http://docs.oasis-open.org/odata/odata-json-format/v4.0/errata03/os/odata-json-format-v4.0-errata03-os-complete.html#rfc7159
</p:text>
    <p:extLst>
      <p:ext uri="{C676402C-5697-4E1C-873F-D02D1690AC5C}">
        <p15:threadingInfo xmlns:p15="http://schemas.microsoft.com/office/powerpoint/2012/main" timeZoneBias="300"/>
      </p:ext>
    </p:extLst>
  </p:cm>
  <p:cm authorId="0" dt="2021-10-20T08:29:16.567" idx="2">
    <p:pos x="6349" y="88"/>
    <p:text>Integration patterns:
File
Remote procedure invocation
Shared databases
Messaging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689100" y="4445000"/>
            <a:ext cx="21005800" cy="2413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689100" y="6845300"/>
            <a:ext cx="21005800" cy="2159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49856" y="13049250"/>
            <a:ext cx="508103" cy="5207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21"/>
          </p:nvPr>
        </p:nvSpPr>
        <p:spPr>
          <a:xfrm>
            <a:off x="2387600" y="898525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i="1" sz="44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Hands making a pot out of mud using a potter’s wheel"/>
          <p:cNvSpPr/>
          <p:nvPr>
            <p:ph type="pic" idx="21"/>
          </p:nvPr>
        </p:nvSpPr>
        <p:spPr>
          <a:xfrm>
            <a:off x="-2171700" y="-152400"/>
            <a:ext cx="28930759" cy="1437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hd.png" descr="chalk_line_box_hd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635000" y="9550400"/>
            <a:ext cx="23063200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ssorted pieces of ceramic pottery"/>
          <p:cNvSpPr/>
          <p:nvPr>
            <p:ph type="pic" idx="21"/>
          </p:nvPr>
        </p:nvSpPr>
        <p:spPr>
          <a:xfrm>
            <a:off x="666750" y="-1562100"/>
            <a:ext cx="23063200" cy="1187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689100" y="9753600"/>
            <a:ext cx="21005800" cy="1333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689100" y="11023600"/>
            <a:ext cx="21005800" cy="1676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1689100" y="5499100"/>
            <a:ext cx="21005800" cy="27305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rown ceramic bowls arranged in rows"/>
          <p:cNvSpPr/>
          <p:nvPr>
            <p:ph type="pic" idx="21"/>
          </p:nvPr>
        </p:nvSpPr>
        <p:spPr>
          <a:xfrm>
            <a:off x="12077700" y="850900"/>
            <a:ext cx="10642600" cy="159659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1689100" y="1295400"/>
            <a:ext cx="95250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1689100" y="7251700"/>
            <a:ext cx="9525000" cy="518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rown ceramic bowls arranged in rows"/>
          <p:cNvSpPr/>
          <p:nvPr>
            <p:ph type="pic" sz="half" idx="21"/>
          </p:nvPr>
        </p:nvSpPr>
        <p:spPr>
          <a:xfrm>
            <a:off x="12511366" y="2415958"/>
            <a:ext cx="9261150" cy="13895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1689100" y="2730500"/>
            <a:ext cx="21005800" cy="825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eramic teacups on a wooden tabletop"/>
          <p:cNvSpPr/>
          <p:nvPr>
            <p:ph type="pic" sz="half" idx="21"/>
          </p:nvPr>
        </p:nvSpPr>
        <p:spPr>
          <a:xfrm>
            <a:off x="12344400" y="4356100"/>
            <a:ext cx="11379200" cy="918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Hands making a pot out of mud using a potter’s wheel"/>
          <p:cNvSpPr/>
          <p:nvPr>
            <p:ph type="pic" sz="half" idx="22"/>
          </p:nvPr>
        </p:nvSpPr>
        <p:spPr>
          <a:xfrm>
            <a:off x="12293600" y="304800"/>
            <a:ext cx="11315700" cy="730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Close-up of ceramic bowls"/>
          <p:cNvSpPr/>
          <p:nvPr>
            <p:ph type="pic" idx="23"/>
          </p:nvPr>
        </p:nvSpPr>
        <p:spPr>
          <a:xfrm>
            <a:off x="647700" y="-711200"/>
            <a:ext cx="11379200" cy="1714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hd.png" descr="chalk_line_hd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736600" y="495300"/>
            <a:ext cx="22910800" cy="12344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683000"/>
            <a:ext cx="210058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40996" y="13017500"/>
            <a:ext cx="50810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24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Assorted pieces of ceramic pottery" descr="Assorted pieces of ceramic pottery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95692" y="482600"/>
            <a:ext cx="22987001" cy="8750300"/>
          </a:xfrm>
          <a:prstGeom prst="rect">
            <a:avLst/>
          </a:prstGeom>
        </p:spPr>
      </p:pic>
      <p:sp>
        <p:nvSpPr>
          <p:cNvPr id="122" name="IEEE PAR 313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IEEE PAR 3131</a:t>
            </a:r>
          </a:p>
        </p:txBody>
      </p:sp>
      <p:sp>
        <p:nvSpPr>
          <p:cNvPr id="123" name="Recommended Practice for Data Engineering with Heterogeneous Ecosystems and Data Sources for Efficient Data Processing, Management, and Consumption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9259">
              <a:defRPr spc="208" sz="2600"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Recommended Practice for Data Engineering with Heterogeneous Ecosystems and Data Sources for Efficient Data Processing, Management, and Consumption</a:t>
            </a:r>
          </a:p>
          <a:p>
            <a:pPr defTabSz="429259">
              <a:defRPr spc="208" sz="2600"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defTabSz="429259">
              <a:defRPr spc="208" sz="2600">
                <a:effectLst>
                  <a:outerShdw sx="100000" sy="100000" kx="0" ky="0" algn="b" rotWithShape="0" blurRad="13208" dist="13208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By: Benjamin carpena (@bencarpena)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WHy?</a:t>
            </a:r>
          </a:p>
        </p:txBody>
      </p:sp>
      <p:sp>
        <p:nvSpPr>
          <p:cNvPr id="126" name="Heterogeneous systems produce varying data formats, variance, velocity, and volum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693419">
              <a:spcBef>
                <a:spcPts val="3700"/>
              </a:spcBef>
              <a:defRPr sz="4200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Heterogeneous systems produce varying data formats, variance, velocity, and volume.</a:t>
            </a:r>
          </a:p>
          <a:p>
            <a:pPr marL="533400" indent="-533400" defTabSz="693419">
              <a:spcBef>
                <a:spcPts val="3700"/>
              </a:spcBef>
              <a:defRPr sz="4200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Integrating data from diverse ecosystems with rigid pre-cast data structures does not satisfy the agility &amp; requirements of modern data-driven workflows.</a:t>
            </a:r>
          </a:p>
          <a:p>
            <a:pPr marL="533400" indent="-533400" defTabSz="693419">
              <a:spcBef>
                <a:spcPts val="3700"/>
              </a:spcBef>
              <a:defRPr sz="4200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Need to automate data acquisitions and product publishing to support the needs of a data-intensive world.</a:t>
            </a:r>
          </a:p>
          <a:p>
            <a:pPr marL="533400" indent="-533400" defTabSz="693419">
              <a:spcBef>
                <a:spcPts val="3700"/>
              </a:spcBef>
              <a:defRPr sz="4200">
                <a:effectLst>
                  <a:outerShdw sx="100000" sy="100000" kx="0" ky="0" algn="b" rotWithShape="0" blurRad="21336" dist="21336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Put more emphasis on using json payloads that adhere to OData standards (RFC7159) during Remote Procedure Invocation (e.g. API-based, microservices-based) integration patterns.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How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How?</a:t>
            </a:r>
          </a:p>
        </p:txBody>
      </p:sp>
      <p:pic>
        <p:nvPicPr>
          <p:cNvPr id="129" name="dataops_lego.png" descr="dataops_le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3396" y="647833"/>
            <a:ext cx="17134631" cy="1203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Rounded Rectangle Rounded rectangle" descr="Rounded Rectangle Rounded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9020" y="10018776"/>
            <a:ext cx="3125106" cy="930692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  <p:pic>
        <p:nvPicPr>
          <p:cNvPr id="131" name="Rounded Rectangle Rounded rectangle" descr="Rounded Rectangle Rounded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29286" y="2186108"/>
            <a:ext cx="3690312" cy="1683862"/>
          </a:xfrm>
          <a:prstGeom prst="rect">
            <a:avLst/>
          </a:prstGeom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  <p:bldP build="whole" bldLvl="1" animBg="1" rev="0" advAuto="0" spid="13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est practice in action"/>
          <p:cNvSpPr txBox="1"/>
          <p:nvPr>
            <p:ph type="title"/>
          </p:nvPr>
        </p:nvSpPr>
        <p:spPr>
          <a:xfrm>
            <a:off x="967679" y="-820766"/>
            <a:ext cx="6543977" cy="5765801"/>
          </a:xfrm>
          <a:prstGeom prst="rect">
            <a:avLst/>
          </a:prstGeom>
        </p:spPr>
        <p:txBody>
          <a:bodyPr/>
          <a:lstStyle/>
          <a:p>
            <a:pPr/>
            <a:r>
              <a:t>Best practice in action</a:t>
            </a:r>
          </a:p>
        </p:txBody>
      </p:sp>
      <p:sp>
        <p:nvSpPr>
          <p:cNvPr id="134" name="Proof-is-in-the-pudding…"/>
          <p:cNvSpPr txBox="1"/>
          <p:nvPr>
            <p:ph type="body" sz="quarter" idx="1"/>
          </p:nvPr>
        </p:nvSpPr>
        <p:spPr>
          <a:xfrm>
            <a:off x="895537" y="6217664"/>
            <a:ext cx="7435795" cy="5181601"/>
          </a:xfrm>
          <a:prstGeom prst="rect">
            <a:avLst/>
          </a:prstGeom>
        </p:spPr>
        <p:txBody>
          <a:bodyPr/>
          <a:lstStyle/>
          <a:p>
            <a:pPr/>
            <a:r>
              <a:t>Proof-is-in-the-pudding</a:t>
            </a:r>
          </a:p>
          <a:p>
            <a:pPr/>
          </a:p>
          <a:p>
            <a:pPr/>
            <a:r>
              <a:t>Implementation of best practice for a fortune 500 company</a:t>
            </a:r>
          </a:p>
        </p:txBody>
      </p:sp>
      <p:pic>
        <p:nvPicPr>
          <p:cNvPr id="135" name="working_data_engineering_infograph.png" descr="working_data_engineering_info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5657" y="1119450"/>
            <a:ext cx="14491838" cy="10619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brickeinstein.jpeg" descr="brickeinstein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6051" r="0" b="16051"/>
          <a:stretch>
            <a:fillRect/>
          </a:stretch>
        </p:blipFill>
        <p:spPr>
          <a:xfrm>
            <a:off x="12573000" y="3683000"/>
            <a:ext cx="9118600" cy="825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WHA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WHAT?</a:t>
            </a:r>
          </a:p>
        </p:txBody>
      </p:sp>
      <p:sp>
        <p:nvSpPr>
          <p:cNvPr id="139" name="Best practice recommendation that supports simple to complex data workload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 recommendation that supports simple to complex data workloads</a:t>
            </a:r>
          </a:p>
          <a:p>
            <a:pPr/>
            <a:r>
              <a:t>Data Factory with automated data pipelines + workflows capable of ingesting &amp; transforming wrangled raw data</a:t>
            </a:r>
          </a:p>
          <a:p>
            <a:pPr/>
            <a:r>
              <a:t>Lego bricks as data products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ommended practice OUTPUT"/>
          <p:cNvSpPr txBox="1"/>
          <p:nvPr>
            <p:ph type="title"/>
          </p:nvPr>
        </p:nvSpPr>
        <p:spPr>
          <a:xfrm>
            <a:off x="1182753" y="-1542186"/>
            <a:ext cx="9525001" cy="5765801"/>
          </a:xfrm>
          <a:prstGeom prst="rect">
            <a:avLst/>
          </a:prstGeom>
        </p:spPr>
        <p:txBody>
          <a:bodyPr/>
          <a:lstStyle/>
          <a:p>
            <a:pPr/>
            <a:r>
              <a:t>Recommended practice OUTPUT</a:t>
            </a:r>
          </a:p>
        </p:txBody>
      </p:sp>
      <p:sp>
        <p:nvSpPr>
          <p:cNvPr id="142" name="A blueprint for producing:…"/>
          <p:cNvSpPr txBox="1"/>
          <p:nvPr>
            <p:ph type="body" sz="quarter" idx="1"/>
          </p:nvPr>
        </p:nvSpPr>
        <p:spPr>
          <a:xfrm>
            <a:off x="1252077" y="5856954"/>
            <a:ext cx="10348246" cy="5181601"/>
          </a:xfrm>
          <a:prstGeom prst="rect">
            <a:avLst/>
          </a:prstGeom>
        </p:spPr>
        <p:txBody>
          <a:bodyPr/>
          <a:lstStyle/>
          <a:p>
            <a:pPr>
              <a:defRPr spc="312" sz="3900"/>
            </a:pPr>
            <a:r>
              <a:t>A blueprint for producing:</a:t>
            </a:r>
          </a:p>
          <a:p>
            <a:pPr>
              <a:defRPr spc="352" sz="4400"/>
            </a:pPr>
            <a:r>
              <a:t>- an automated and agile data pipeline</a:t>
            </a:r>
          </a:p>
          <a:p>
            <a:pPr>
              <a:defRPr spc="391" sz="4900"/>
            </a:pPr>
          </a:p>
          <a:p>
            <a:pPr>
              <a:defRPr spc="352" sz="4400"/>
            </a:pPr>
            <a:r>
              <a:t>- data products aiding simple to complex data-driven insights</a:t>
            </a:r>
          </a:p>
        </p:txBody>
      </p:sp>
      <p:pic>
        <p:nvPicPr>
          <p:cNvPr id="143" name="lego-built-1.jpeg" descr="lego-built-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3380" y="6787906"/>
            <a:ext cx="9565134" cy="5387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lego-dodge.jpeg" descr="lego-dod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14486" y="3575321"/>
            <a:ext cx="5792592" cy="247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2688" y="1028587"/>
            <a:ext cx="2857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  <p:bldP build="whole" bldLvl="1" animBg="1" rev="0" advAuto="0" spid="144" grpId="2"/>
      <p:bldP build="whole" bldLvl="1" animBg="1" rev="0" advAuto="0" spid="143" grpId="3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4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4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